
<file path=[Content_Types].xml><?xml version="1.0" encoding="utf-8"?>
<Types xmlns="http://schemas.openxmlformats.org/package/2006/content-types"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3"/>
    <p:sldId id="257" r:id="rId4"/>
  </p:sldIdLst>
  <p:sldSz cx="6858000" cy="9903460" type="A4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66" userDrawn="1">
          <p15:clr>
            <a:srgbClr val="A4A3A4"/>
          </p15:clr>
        </p15:guide>
        <p15:guide id="2" pos="215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3166"/>
        <p:guide pos="215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2356781" y="1279525"/>
            <a:ext cx="239208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1910482"/>
            <a:ext cx="5143500" cy="3158236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45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1683"/>
            <a:ext cx="5143500" cy="2391077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71488" y="796480"/>
            <a:ext cx="5915025" cy="8027679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31" y="373219"/>
            <a:ext cx="5915025" cy="1914238"/>
          </a:xfrm>
        </p:spPr>
        <p:txBody>
          <a:bodyPr anchor="ctr" anchorCtr="0">
            <a:normAutofit/>
          </a:bodyPr>
          <a:lstStyle>
            <a:lvl1pPr>
              <a:defRPr sz="33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331" y="2636375"/>
            <a:ext cx="5915025" cy="6283743"/>
          </a:xfrm>
        </p:spPr>
        <p:txBody>
          <a:bodyPr>
            <a:normAutofit/>
          </a:bodyPr>
          <a:lstStyle>
            <a:lvl1pPr>
              <a:defRPr sz="21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5416719"/>
            <a:ext cx="5536763" cy="1171926"/>
          </a:xfrm>
        </p:spPr>
        <p:txBody>
          <a:bodyPr anchor="b">
            <a:noAutofit/>
          </a:bodyPr>
          <a:lstStyle>
            <a:lvl1pPr>
              <a:defRPr sz="45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57316"/>
            <a:ext cx="4118372" cy="935131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331" y="373219"/>
            <a:ext cx="5915025" cy="1914238"/>
          </a:xfrm>
        </p:spPr>
        <p:txBody>
          <a:bodyPr>
            <a:normAutofit/>
          </a:bodyPr>
          <a:lstStyle>
            <a:lvl1pPr>
              <a:defRPr sz="33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4331" y="2636375"/>
            <a:ext cx="2914650" cy="628374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1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35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4706" y="2636375"/>
            <a:ext cx="2914650" cy="628374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1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275"/>
            <a:ext cx="5915025" cy="1914238"/>
          </a:xfrm>
        </p:spPr>
        <p:txBody>
          <a:bodyPr/>
          <a:lstStyle>
            <a:lvl1pPr>
              <a:defRPr sz="33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519889"/>
            <a:ext cx="2901255" cy="1189807"/>
          </a:xfrm>
        </p:spPr>
        <p:txBody>
          <a:bodyPr anchor="b"/>
          <a:lstStyle>
            <a:lvl1pPr marL="0" indent="0">
              <a:buNone/>
              <a:defRPr sz="18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777187"/>
            <a:ext cx="2901255" cy="516127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3471863" y="2519889"/>
            <a:ext cx="2915543" cy="1189807"/>
          </a:xfrm>
        </p:spPr>
        <p:txBody>
          <a:bodyPr anchor="b"/>
          <a:lstStyle>
            <a:lvl1pPr marL="0" indent="0">
              <a:buNone/>
              <a:defRPr sz="18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3471863" y="3777187"/>
            <a:ext cx="2915543" cy="5161272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3994682"/>
            <a:ext cx="5915025" cy="1914238"/>
          </a:xfrm>
        </p:spPr>
        <p:txBody>
          <a:bodyPr>
            <a:normAutofit/>
          </a:bodyPr>
          <a:lstStyle>
            <a:lvl1pPr algn="ctr">
              <a:defRPr sz="33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795" y="183400"/>
            <a:ext cx="2342925" cy="2310840"/>
          </a:xfrm>
        </p:spPr>
        <p:txBody>
          <a:bodyPr anchor="ctr" anchorCtr="0">
            <a:normAutofit/>
          </a:bodyPr>
          <a:lstStyle>
            <a:lvl1pPr>
              <a:defRPr sz="2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6000" y="1106688"/>
            <a:ext cx="3272273" cy="7356861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6653" y="2971080"/>
            <a:ext cx="2342925" cy="550429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26272" y="527275"/>
            <a:ext cx="860240" cy="8392843"/>
          </a:xfrm>
        </p:spPr>
        <p:txBody>
          <a:bodyPr vert="eaVert">
            <a:normAutofit/>
          </a:bodyPr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275"/>
            <a:ext cx="4994976" cy="839284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275"/>
            <a:ext cx="5915025" cy="1914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6375"/>
            <a:ext cx="5915025" cy="6283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79170"/>
            <a:ext cx="1543050" cy="527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79170"/>
            <a:ext cx="2314575" cy="527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79170"/>
            <a:ext cx="1543050" cy="527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685800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 typeface="Arial" panose="020B0604020202020204" pitchFamily="34" charset="0"/>
        <a:buNone/>
        <a:defRPr sz="21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7.jpeg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Группа 33"/>
          <p:cNvGrpSpPr/>
          <p:nvPr/>
        </p:nvGrpSpPr>
        <p:grpSpPr>
          <a:xfrm>
            <a:off x="27940" y="434340"/>
            <a:ext cx="6551295" cy="4964430"/>
            <a:chOff x="44" y="684"/>
            <a:chExt cx="10317" cy="7818"/>
          </a:xfrm>
        </p:grpSpPr>
        <p:pic>
          <p:nvPicPr>
            <p:cNvPr id="3" name="Изображение 2" descr="Training_data"/>
            <p:cNvPicPr>
              <a:picLocks noChangeAspect="1"/>
            </p:cNvPicPr>
            <p:nvPr/>
          </p:nvPicPr>
          <p:blipFill>
            <a:blip r:embed="rId1"/>
            <a:srcRect l="7028" t="9326" r="1019" b="17806"/>
            <a:stretch>
              <a:fillRect/>
            </a:stretch>
          </p:blipFill>
          <p:spPr>
            <a:xfrm>
              <a:off x="439" y="1068"/>
              <a:ext cx="4144" cy="1940"/>
            </a:xfrm>
            <a:prstGeom prst="rect">
              <a:avLst/>
            </a:prstGeom>
          </p:spPr>
        </p:pic>
        <p:pic>
          <p:nvPicPr>
            <p:cNvPr id="4" name="Изображение 3" descr="Predictors_importanc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0" y="3008"/>
              <a:ext cx="5116" cy="3024"/>
            </a:xfrm>
            <a:prstGeom prst="rect">
              <a:avLst/>
            </a:prstGeom>
          </p:spPr>
        </p:pic>
        <p:pic>
          <p:nvPicPr>
            <p:cNvPr id="6" name="Изображение 5" descr="Response_to_Temperatur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0" y="5856"/>
              <a:ext cx="4479" cy="2647"/>
            </a:xfrm>
            <a:prstGeom prst="rect">
              <a:avLst/>
            </a:prstGeom>
          </p:spPr>
        </p:pic>
        <p:pic>
          <p:nvPicPr>
            <p:cNvPr id="7" name="Изображение 6" descr="SDM_prediction_BTN1_Europ"/>
            <p:cNvPicPr>
              <a:picLocks noChangeAspect="1"/>
            </p:cNvPicPr>
            <p:nvPr/>
          </p:nvPicPr>
          <p:blipFill>
            <a:blip r:embed="rId4"/>
            <a:srcRect l="27963" r="34928" b="9216"/>
            <a:stretch>
              <a:fillRect/>
            </a:stretch>
          </p:blipFill>
          <p:spPr>
            <a:xfrm>
              <a:off x="4662" y="1138"/>
              <a:ext cx="2835" cy="4098"/>
            </a:xfrm>
            <a:prstGeom prst="rect">
              <a:avLst/>
            </a:prstGeom>
          </p:spPr>
        </p:pic>
        <p:pic>
          <p:nvPicPr>
            <p:cNvPr id="8" name="Изображение 7" descr="SDM_prediction_BTN2_Europ"/>
            <p:cNvPicPr>
              <a:picLocks noChangeAspect="1"/>
            </p:cNvPicPr>
            <p:nvPr/>
          </p:nvPicPr>
          <p:blipFill>
            <a:blip r:embed="rId5"/>
            <a:srcRect l="27889" r="34630" b="9091"/>
            <a:stretch>
              <a:fillRect/>
            </a:stretch>
          </p:blipFill>
          <p:spPr>
            <a:xfrm>
              <a:off x="7502" y="1138"/>
              <a:ext cx="2859" cy="4098"/>
            </a:xfrm>
            <a:prstGeom prst="rect">
              <a:avLst/>
            </a:prstGeom>
          </p:spPr>
        </p:pic>
        <p:pic>
          <p:nvPicPr>
            <p:cNvPr id="9" name="Изображение 8" descr="SDM_prediction_BTN1_Far_East"/>
            <p:cNvPicPr>
              <a:picLocks noChangeAspect="1"/>
            </p:cNvPicPr>
            <p:nvPr/>
          </p:nvPicPr>
          <p:blipFill>
            <a:blip r:embed="rId6"/>
            <a:srcRect l="22685" t="6634" r="29019" b="8621"/>
            <a:stretch>
              <a:fillRect/>
            </a:stretch>
          </p:blipFill>
          <p:spPr>
            <a:xfrm>
              <a:off x="4662" y="5336"/>
              <a:ext cx="2835" cy="2938"/>
            </a:xfrm>
            <a:prstGeom prst="rect">
              <a:avLst/>
            </a:prstGeom>
          </p:spPr>
        </p:pic>
        <p:pic>
          <p:nvPicPr>
            <p:cNvPr id="10" name="Изображение 9" descr="SDM_prediction_BTN2_Far_East"/>
            <p:cNvPicPr>
              <a:picLocks noChangeAspect="1"/>
            </p:cNvPicPr>
            <p:nvPr/>
          </p:nvPicPr>
          <p:blipFill>
            <a:blip r:embed="rId7"/>
            <a:srcRect l="22667" t="6898" r="28824" b="8903"/>
            <a:stretch>
              <a:fillRect/>
            </a:stretch>
          </p:blipFill>
          <p:spPr>
            <a:xfrm>
              <a:off x="7497" y="5336"/>
              <a:ext cx="2864" cy="2938"/>
            </a:xfrm>
            <a:prstGeom prst="rect">
              <a:avLst/>
            </a:prstGeom>
          </p:spPr>
        </p:pic>
        <p:sp>
          <p:nvSpPr>
            <p:cNvPr id="11" name="Текстовое поле 10"/>
            <p:cNvSpPr txBox="1"/>
            <p:nvPr/>
          </p:nvSpPr>
          <p:spPr>
            <a:xfrm>
              <a:off x="439" y="752"/>
              <a:ext cx="4072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ru-RU" altLang="ru-RU" sz="1000"/>
                <a:t>Обучающая выборка</a:t>
              </a:r>
              <a:endParaRPr lang="ru-RU" altLang="ru-RU" sz="1000"/>
            </a:p>
          </p:txBody>
        </p:sp>
        <p:pic>
          <p:nvPicPr>
            <p:cNvPr id="12" name="Изображение 11" descr="SDM_prediction_BTN1_Far_East"/>
            <p:cNvPicPr>
              <a:picLocks noChangeAspect="1"/>
            </p:cNvPicPr>
            <p:nvPr/>
          </p:nvPicPr>
          <p:blipFill>
            <a:blip r:embed="rId6"/>
            <a:srcRect l="71066" t="30402" r="16208" b="33831"/>
            <a:stretch>
              <a:fillRect/>
            </a:stretch>
          </p:blipFill>
          <p:spPr>
            <a:xfrm>
              <a:off x="6896" y="7302"/>
              <a:ext cx="536" cy="890"/>
            </a:xfrm>
            <a:prstGeom prst="rect">
              <a:avLst/>
            </a:prstGeom>
          </p:spPr>
        </p:pic>
        <p:pic>
          <p:nvPicPr>
            <p:cNvPr id="13" name="Изображение 12" descr="SDM_prediction_BTN2_Far_East"/>
            <p:cNvPicPr>
              <a:picLocks noChangeAspect="1"/>
            </p:cNvPicPr>
            <p:nvPr/>
          </p:nvPicPr>
          <p:blipFill>
            <a:blip r:embed="rId7"/>
            <a:srcRect l="72277" t="32089" r="16087" b="34438"/>
            <a:stretch>
              <a:fillRect/>
            </a:stretch>
          </p:blipFill>
          <p:spPr>
            <a:xfrm>
              <a:off x="9775" y="7362"/>
              <a:ext cx="488" cy="830"/>
            </a:xfrm>
            <a:prstGeom prst="rect">
              <a:avLst/>
            </a:prstGeom>
          </p:spPr>
        </p:pic>
        <p:sp>
          <p:nvSpPr>
            <p:cNvPr id="14" name="Текстовое поле 13"/>
            <p:cNvSpPr txBox="1"/>
            <p:nvPr/>
          </p:nvSpPr>
          <p:spPr>
            <a:xfrm>
              <a:off x="4825" y="684"/>
              <a:ext cx="5536" cy="3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ru-RU" altLang="ru-RU" sz="1000"/>
                <a:t>Предсказание модели</a:t>
              </a:r>
              <a:endParaRPr lang="ru-RU" altLang="ru-RU" sz="1000"/>
            </a:p>
          </p:txBody>
        </p:sp>
        <p:sp>
          <p:nvSpPr>
            <p:cNvPr id="15" name="Прямоугольник 14"/>
            <p:cNvSpPr/>
            <p:nvPr/>
          </p:nvSpPr>
          <p:spPr>
            <a:xfrm>
              <a:off x="44" y="1098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А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16" name="Прямоугольник 15"/>
            <p:cNvSpPr/>
            <p:nvPr/>
          </p:nvSpPr>
          <p:spPr>
            <a:xfrm>
              <a:off x="44" y="306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Б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17" name="Прямоугольник 16"/>
            <p:cNvSpPr/>
            <p:nvPr/>
          </p:nvSpPr>
          <p:spPr>
            <a:xfrm>
              <a:off x="44" y="590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В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pic>
          <p:nvPicPr>
            <p:cNvPr id="19" name="Изображение 18" descr="Predictors_importance"/>
            <p:cNvPicPr>
              <a:picLocks noChangeAspect="1"/>
            </p:cNvPicPr>
            <p:nvPr/>
          </p:nvPicPr>
          <p:blipFill>
            <a:blip r:embed="rId2"/>
            <a:srcRect l="87041" t="36376" r="1446" b="44411"/>
            <a:stretch>
              <a:fillRect/>
            </a:stretch>
          </p:blipFill>
          <p:spPr>
            <a:xfrm>
              <a:off x="551" y="3122"/>
              <a:ext cx="589" cy="581"/>
            </a:xfrm>
            <a:prstGeom prst="rect">
              <a:avLst/>
            </a:prstGeom>
          </p:spPr>
        </p:pic>
        <p:sp>
          <p:nvSpPr>
            <p:cNvPr id="20" name="Прямоугольник 19"/>
            <p:cNvSpPr/>
            <p:nvPr/>
          </p:nvSpPr>
          <p:spPr>
            <a:xfrm>
              <a:off x="4701" y="1480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Г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1" name="Прямоугольник 20"/>
            <p:cNvSpPr/>
            <p:nvPr/>
          </p:nvSpPr>
          <p:spPr>
            <a:xfrm>
              <a:off x="7552" y="1480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Д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2" name="Прямоугольник 21"/>
            <p:cNvSpPr/>
            <p:nvPr/>
          </p:nvSpPr>
          <p:spPr>
            <a:xfrm>
              <a:off x="4701" y="536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Е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3" name="Прямоугольник 22"/>
            <p:cNvSpPr/>
            <p:nvPr/>
          </p:nvSpPr>
          <p:spPr>
            <a:xfrm>
              <a:off x="7531" y="5364"/>
              <a:ext cx="355" cy="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ru-RU" altLang="en-US" sz="1000">
                  <a:solidFill>
                    <a:schemeClr val="tx1"/>
                  </a:solidFill>
                </a:rPr>
                <a:t>Ж</a:t>
              </a:r>
              <a:endParaRPr lang="ru-RU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4" name="Стрелка вправо 23"/>
            <p:cNvSpPr/>
            <p:nvPr/>
          </p:nvSpPr>
          <p:spPr>
            <a:xfrm rot="6240000">
              <a:off x="6861" y="2133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5" name="Стрелка вправо 24"/>
            <p:cNvSpPr/>
            <p:nvPr/>
          </p:nvSpPr>
          <p:spPr>
            <a:xfrm rot="11820000">
              <a:off x="6681" y="6648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6" name="Стрелка вправо 25"/>
            <p:cNvSpPr/>
            <p:nvPr/>
          </p:nvSpPr>
          <p:spPr>
            <a:xfrm rot="11820000">
              <a:off x="6509" y="7088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7" name="Стрелка вправо 26"/>
            <p:cNvSpPr/>
            <p:nvPr/>
          </p:nvSpPr>
          <p:spPr>
            <a:xfrm rot="11820000">
              <a:off x="6452" y="7207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8" name="Стрелка вправо 27"/>
            <p:cNvSpPr/>
            <p:nvPr/>
          </p:nvSpPr>
          <p:spPr>
            <a:xfrm rot="11820000">
              <a:off x="9246" y="7309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9" name="Стрелка вправо 28"/>
            <p:cNvSpPr/>
            <p:nvPr/>
          </p:nvSpPr>
          <p:spPr>
            <a:xfrm rot="11820000">
              <a:off x="9326" y="7182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30" name="Стрелка вправо 29"/>
            <p:cNvSpPr/>
            <p:nvPr/>
          </p:nvSpPr>
          <p:spPr>
            <a:xfrm rot="11820000">
              <a:off x="9370" y="7055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31" name="Стрелка вправо 30"/>
            <p:cNvSpPr/>
            <p:nvPr/>
          </p:nvSpPr>
          <p:spPr>
            <a:xfrm rot="8160000">
              <a:off x="9600" y="6741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32" name="Стрелка вправо 31"/>
            <p:cNvSpPr/>
            <p:nvPr/>
          </p:nvSpPr>
          <p:spPr>
            <a:xfrm rot="8160000">
              <a:off x="9759" y="2170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33" name="Стрелка вправо 32"/>
            <p:cNvSpPr/>
            <p:nvPr/>
          </p:nvSpPr>
          <p:spPr>
            <a:xfrm rot="12420000">
              <a:off x="10063" y="2694"/>
              <a:ext cx="200" cy="128"/>
            </a:xfrm>
            <a:prstGeom prst="rightArrow">
              <a:avLst/>
            </a:prstGeom>
            <a:solidFill>
              <a:srgbClr val="FFFF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Изображение 6" descr="Var_importance_Response_to_Temperature_Salinuty_Far_Eas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240" y="240030"/>
            <a:ext cx="6066155" cy="3584575"/>
          </a:xfrm>
          <a:prstGeom prst="rect">
            <a:avLst/>
          </a:prstGeom>
        </p:spPr>
      </p:pic>
      <p:grpSp>
        <p:nvGrpSpPr>
          <p:cNvPr id="13" name="Группа 12"/>
          <p:cNvGrpSpPr/>
          <p:nvPr/>
        </p:nvGrpSpPr>
        <p:grpSpPr>
          <a:xfrm rot="0">
            <a:off x="805815" y="3692525"/>
            <a:ext cx="2220595" cy="2668905"/>
            <a:chOff x="-219" y="7819"/>
            <a:chExt cx="5204" cy="6254"/>
          </a:xfrm>
        </p:grpSpPr>
        <p:pic>
          <p:nvPicPr>
            <p:cNvPr id="8" name="Изображение 7" descr="SDM_prediction_BTN1_Far_East"/>
            <p:cNvPicPr>
              <a:picLocks noChangeAspect="1"/>
            </p:cNvPicPr>
            <p:nvPr/>
          </p:nvPicPr>
          <p:blipFill>
            <a:blip r:embed="rId2"/>
            <a:srcRect l="17139" r="34676" b="1975"/>
            <a:stretch>
              <a:fillRect/>
            </a:stretch>
          </p:blipFill>
          <p:spPr>
            <a:xfrm>
              <a:off x="-219" y="7819"/>
              <a:ext cx="5204" cy="6254"/>
            </a:xfrm>
            <a:prstGeom prst="rect">
              <a:avLst/>
            </a:prstGeom>
          </p:spPr>
        </p:pic>
        <p:sp>
          <p:nvSpPr>
            <p:cNvPr id="10" name="Прямоугольник 9"/>
            <p:cNvSpPr/>
            <p:nvPr/>
          </p:nvSpPr>
          <p:spPr>
            <a:xfrm>
              <a:off x="-219" y="8304"/>
              <a:ext cx="5204" cy="576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grpSp>
        <p:nvGrpSpPr>
          <p:cNvPr id="12" name="Группа 11"/>
          <p:cNvGrpSpPr/>
          <p:nvPr/>
        </p:nvGrpSpPr>
        <p:grpSpPr>
          <a:xfrm rot="0">
            <a:off x="3299460" y="3692525"/>
            <a:ext cx="2266950" cy="2668905"/>
            <a:chOff x="6796" y="7819"/>
            <a:chExt cx="5313" cy="6254"/>
          </a:xfrm>
        </p:grpSpPr>
        <p:pic>
          <p:nvPicPr>
            <p:cNvPr id="9" name="Изображение 8" descr="SDM_prediction_BTN2_Far_East"/>
            <p:cNvPicPr>
              <a:picLocks noChangeAspect="1"/>
            </p:cNvPicPr>
            <p:nvPr/>
          </p:nvPicPr>
          <p:blipFill>
            <a:blip r:embed="rId3"/>
            <a:srcRect l="16306" r="34500" b="1975"/>
            <a:stretch>
              <a:fillRect/>
            </a:stretch>
          </p:blipFill>
          <p:spPr>
            <a:xfrm>
              <a:off x="6796" y="7819"/>
              <a:ext cx="5313" cy="6254"/>
            </a:xfrm>
            <a:prstGeom prst="rect">
              <a:avLst/>
            </a:prstGeom>
          </p:spPr>
        </p:pic>
        <p:sp>
          <p:nvSpPr>
            <p:cNvPr id="11" name="Прямоугольник 10"/>
            <p:cNvSpPr/>
            <p:nvPr/>
          </p:nvSpPr>
          <p:spPr>
            <a:xfrm>
              <a:off x="6905" y="8304"/>
              <a:ext cx="5204" cy="576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  <p:sp>
        <p:nvSpPr>
          <p:cNvPr id="22" name="Прямоугольник 21"/>
          <p:cNvSpPr/>
          <p:nvPr/>
        </p:nvSpPr>
        <p:spPr>
          <a:xfrm>
            <a:off x="1040765" y="182245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ru-RU" sz="1000">
                <a:solidFill>
                  <a:schemeClr val="tx1"/>
                </a:solidFill>
              </a:rPr>
              <a:t>A</a:t>
            </a:r>
            <a:endParaRPr lang="en-US" altLang="ru-RU" sz="1000">
              <a:solidFill>
                <a:schemeClr val="tx1"/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1040765" y="1916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ru-RU" altLang="ru-RU" sz="1000">
                <a:solidFill>
                  <a:schemeClr val="tx1"/>
                </a:solidFill>
              </a:rPr>
              <a:t>Б</a:t>
            </a:r>
            <a:endParaRPr lang="ru-RU" altLang="ru-RU" sz="1000">
              <a:solidFill>
                <a:schemeClr val="tx1"/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3670935" y="1916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ru-RU" altLang="en-US" sz="1000">
                <a:solidFill>
                  <a:schemeClr val="tx1"/>
                </a:solidFill>
              </a:rPr>
              <a:t>В</a:t>
            </a:r>
            <a:endParaRPr lang="ru-RU" altLang="en-US" sz="1000">
              <a:solidFill>
                <a:schemeClr val="tx1"/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527685" y="3948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ru-RU" altLang="en-US" sz="1000">
                <a:solidFill>
                  <a:schemeClr val="tx1"/>
                </a:solidFill>
              </a:rPr>
              <a:t>Г</a:t>
            </a:r>
            <a:endParaRPr lang="ru-RU" altLang="en-US" sz="1000">
              <a:solidFill>
                <a:schemeClr val="tx1"/>
              </a:solidFill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3087370" y="3948430"/>
            <a:ext cx="225425" cy="156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ru-RU" altLang="en-US" sz="1000">
                <a:solidFill>
                  <a:schemeClr val="tx1"/>
                </a:solidFill>
              </a:rPr>
              <a:t>Д</a:t>
            </a:r>
            <a:endParaRPr lang="ru-RU" altLang="en-US" sz="1000">
              <a:solidFill>
                <a:schemeClr val="tx1"/>
              </a:solidFill>
            </a:endParaRPr>
          </a:p>
        </p:txBody>
      </p:sp>
      <p:pic>
        <p:nvPicPr>
          <p:cNvPr id="19" name="Замещающее содержимое 18" descr="SDM_prediction_BTN1_Far_East"/>
          <p:cNvPicPr>
            <a:picLocks noChangeAspect="1"/>
          </p:cNvPicPr>
          <p:nvPr>
            <p:ph sz="quarter" idx="13"/>
          </p:nvPr>
        </p:nvPicPr>
        <p:blipFill>
          <a:blip r:embed="rId2"/>
          <a:srcRect l="68982" t="42897" r="20746" b="29188"/>
          <a:stretch>
            <a:fillRect/>
          </a:stretch>
        </p:blipFill>
        <p:spPr>
          <a:xfrm>
            <a:off x="2472690" y="5721350"/>
            <a:ext cx="375920" cy="604520"/>
          </a:xfrm>
        </p:spPr>
      </p:pic>
      <p:sp>
        <p:nvSpPr>
          <p:cNvPr id="20" name="Текстовое поле 19"/>
          <p:cNvSpPr txBox="1"/>
          <p:nvPr/>
        </p:nvSpPr>
        <p:spPr>
          <a:xfrm>
            <a:off x="2265680" y="5542280"/>
            <a:ext cx="82169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900"/>
              <a:t>Вероятность</a:t>
            </a:r>
            <a:endParaRPr lang="ru-RU" altLang="en-US" sz="900"/>
          </a:p>
        </p:txBody>
      </p:sp>
      <p:pic>
        <p:nvPicPr>
          <p:cNvPr id="35" name="Изображение 34" descr="SDM_prediction_BTN2_Far_East"/>
          <p:cNvPicPr>
            <a:picLocks noChangeAspect="1"/>
          </p:cNvPicPr>
          <p:nvPr/>
        </p:nvPicPr>
        <p:blipFill>
          <a:blip r:embed="rId3"/>
          <a:srcRect l="69675" t="42564" r="22057" b="29076"/>
          <a:stretch>
            <a:fillRect/>
          </a:stretch>
        </p:blipFill>
        <p:spPr>
          <a:xfrm>
            <a:off x="5023485" y="5718175"/>
            <a:ext cx="299085" cy="607695"/>
          </a:xfrm>
          <a:prstGeom prst="rect">
            <a:avLst/>
          </a:prstGeom>
        </p:spPr>
      </p:pic>
      <p:sp>
        <p:nvSpPr>
          <p:cNvPr id="38" name="Текстовое поле 37"/>
          <p:cNvSpPr txBox="1"/>
          <p:nvPr/>
        </p:nvSpPr>
        <p:spPr>
          <a:xfrm>
            <a:off x="4787900" y="5542280"/>
            <a:ext cx="82169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900"/>
              <a:t>Вероятность</a:t>
            </a:r>
            <a:endParaRPr lang="ru-RU" altLang="en-US" sz="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</Words>
  <Application>WPS Presentation</Application>
  <PresentationFormat>宽屏</PresentationFormat>
  <Paragraphs>32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google1599737165</cp:lastModifiedBy>
  <cp:revision>6</cp:revision>
  <dcterms:created xsi:type="dcterms:W3CDTF">2025-07-23T00:59:00Z</dcterms:created>
  <dcterms:modified xsi:type="dcterms:W3CDTF">2025-11-21T13:19:56Z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1049-12.2.0.23155</vt:lpwstr>
  </property>
  <property fmtid="{D5CDD505-2E9C-101B-9397-08002B2CF9AE}" pid="3" name="ICV">
    <vt:lpwstr>41F0DFB0DC1C4A968A5037C56E666A5F_11</vt:lpwstr>
  </property>
</Properties>
</file>

<file path=docProps/thumbnail.jpeg>
</file>